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7"/>
  </p:handoutMasterIdLst>
  <p:sldIdLst>
    <p:sldId id="256" r:id="rId2"/>
    <p:sldId id="269" r:id="rId3"/>
    <p:sldId id="268" r:id="rId4"/>
    <p:sldId id="257" r:id="rId5"/>
    <p:sldId id="258" r:id="rId6"/>
    <p:sldId id="259" r:id="rId7"/>
    <p:sldId id="260" r:id="rId8"/>
    <p:sldId id="261" r:id="rId9"/>
    <p:sldId id="262" r:id="rId10"/>
    <p:sldId id="263" r:id="rId11"/>
    <p:sldId id="270" r:id="rId12"/>
    <p:sldId id="264" r:id="rId13"/>
    <p:sldId id="265" r:id="rId14"/>
    <p:sldId id="266" r:id="rId15"/>
    <p:sldId id="267" r:id="rId16"/>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US"/>
          </a:p>
        </p:txBody>
      </p:sp>
      <p:sp>
        <p:nvSpPr>
          <p:cNvPr id="15363"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a:p>
        </p:txBody>
      </p:sp>
      <p:sp>
        <p:nvSpPr>
          <p:cNvPr id="15364"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US"/>
          </a:p>
        </p:txBody>
      </p:sp>
      <p:sp>
        <p:nvSpPr>
          <p:cNvPr id="15365"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588B06AD-44CA-488A-A656-CE1F3B74453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pPr>
              <a:defRPr/>
            </a:pPr>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pPr>
              <a:defRPr/>
            </a:pP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pPr>
              <a:defRPr/>
            </a:pPr>
            <a:fld id="{B027ECE7-3BEE-4C13-BFF3-2812BEEA970D}"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transition spd="med">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E5A84CB-41E7-4AD3-9AA1-0B0F5AE1698E}" type="slidenum">
              <a:rPr lang="en-US" smtClean="0"/>
              <a:pPr>
                <a:defRPr/>
              </a:pPr>
              <a:t>‹#›</a:t>
            </a:fld>
            <a:endParaRPr lang="en-US"/>
          </a:p>
        </p:txBody>
      </p:sp>
    </p:spTree>
  </p:cSld>
  <p:clrMapOvr>
    <a:masterClrMapping/>
  </p:clrMapOvr>
  <p:transition spd="med">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88B1FDE-CDDE-423D-BAF6-EC8EAD8469DE}" type="slidenum">
              <a:rPr lang="en-US" smtClean="0"/>
              <a:pPr>
                <a:defRPr/>
              </a:pPr>
              <a:t>‹#›</a:t>
            </a:fld>
            <a:endParaRPr lang="en-US"/>
          </a:p>
        </p:txBody>
      </p:sp>
    </p:spTree>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defRPr/>
            </a:pPr>
            <a:endParaRPr lang="en-US"/>
          </a:p>
        </p:txBody>
      </p:sp>
      <p:sp>
        <p:nvSpPr>
          <p:cNvPr id="9" name="Slide Number Placeholder 8"/>
          <p:cNvSpPr>
            <a:spLocks noGrp="1"/>
          </p:cNvSpPr>
          <p:nvPr>
            <p:ph type="sldNum" sz="quarter" idx="15"/>
          </p:nvPr>
        </p:nvSpPr>
        <p:spPr/>
        <p:txBody>
          <a:bodyPr rtlCol="0"/>
          <a:lstStyle/>
          <a:p>
            <a:pPr>
              <a:defRPr/>
            </a:pPr>
            <a:fld id="{0FD09D80-F4F2-43FA-BB68-957387CFD3D5}" type="slidenum">
              <a:rPr lang="en-US" smtClean="0"/>
              <a:pPr>
                <a:defRPr/>
              </a:pPr>
              <a:t>‹#›</a:t>
            </a:fld>
            <a:endParaRPr lang="en-US"/>
          </a:p>
        </p:txBody>
      </p:sp>
      <p:sp>
        <p:nvSpPr>
          <p:cNvPr id="10" name="Footer Placeholder 9"/>
          <p:cNvSpPr>
            <a:spLocks noGrp="1"/>
          </p:cNvSpPr>
          <p:nvPr>
            <p:ph type="ftr" sz="quarter" idx="16"/>
          </p:nvPr>
        </p:nvSpPr>
        <p:spPr/>
        <p:txBody>
          <a:bodyPr rtlCol="0"/>
          <a:lstStyle/>
          <a:p>
            <a:pPr>
              <a:defRPr/>
            </a:pPr>
            <a:endParaRPr lang="en-US"/>
          </a:p>
        </p:txBody>
      </p:sp>
    </p:spTree>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pPr>
              <a:defRPr/>
            </a:pPr>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pPr>
              <a:defRPr/>
            </a:pP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pPr>
              <a:defRPr/>
            </a:pPr>
            <a:fld id="{0AAB1588-B9E3-4336-A2F4-06DAE0B8B733}"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transition spd="med">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71C6F91-A60B-4721-A861-869EAF626124}" type="slidenum">
              <a:rPr lang="en-US" smtClean="0"/>
              <a:pPr>
                <a:defRPr/>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0FBA8F23-FB16-48EA-971A-924BD528D88C}" type="slidenum">
              <a:rPr lang="en-US" smtClean="0"/>
              <a:pPr>
                <a:defRPr/>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spd="med">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defRPr/>
            </a:pPr>
            <a:endParaRPr lang="en-US"/>
          </a:p>
        </p:txBody>
      </p:sp>
      <p:sp>
        <p:nvSpPr>
          <p:cNvPr id="7" name="Slide Number Placeholder 6"/>
          <p:cNvSpPr>
            <a:spLocks noGrp="1"/>
          </p:cNvSpPr>
          <p:nvPr>
            <p:ph type="sldNum" sz="quarter" idx="11"/>
          </p:nvPr>
        </p:nvSpPr>
        <p:spPr/>
        <p:txBody>
          <a:bodyPr rtlCol="0"/>
          <a:lstStyle/>
          <a:p>
            <a:pPr>
              <a:defRPr/>
            </a:pPr>
            <a:fld id="{D862EF1D-BFC1-4704-90AA-8D95B7F8A262}" type="slidenum">
              <a:rPr lang="en-US" smtClean="0"/>
              <a:pPr>
                <a:defRPr/>
              </a:pPr>
              <a:t>‹#›</a:t>
            </a:fld>
            <a:endParaRPr lang="en-US"/>
          </a:p>
        </p:txBody>
      </p:sp>
      <p:sp>
        <p:nvSpPr>
          <p:cNvPr id="8" name="Footer Placeholder 7"/>
          <p:cNvSpPr>
            <a:spLocks noGrp="1"/>
          </p:cNvSpPr>
          <p:nvPr>
            <p:ph type="ftr" sz="quarter" idx="12"/>
          </p:nvPr>
        </p:nvSpPr>
        <p:spPr/>
        <p:txBody>
          <a:bodyPr rtlCol="0"/>
          <a:lstStyle/>
          <a:p>
            <a:pPr>
              <a:defRPr/>
            </a:pPr>
            <a:endParaRPr lang="en-US"/>
          </a:p>
        </p:txBody>
      </p:sp>
    </p:spTree>
  </p:cSld>
  <p:clrMapOvr>
    <a:masterClrMapping/>
  </p:clrMapOvr>
  <p:transition spd="med">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AA3F2FC0-156D-44CC-BFE5-F06975B85819}" type="slidenum">
              <a:rPr lang="en-US" smtClean="0"/>
              <a:pPr>
                <a:defRPr/>
              </a:pPr>
              <a:t>‹#›</a:t>
            </a:fld>
            <a:endParaRPr lang="en-US"/>
          </a:p>
        </p:txBody>
      </p:sp>
    </p:spTree>
  </p:cSld>
  <p:clrMapOvr>
    <a:masterClrMapping/>
  </p:clrMapOvr>
  <p:transition spd="med">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defRPr/>
            </a:pPr>
            <a:endParaRPr lang="en-US"/>
          </a:p>
        </p:txBody>
      </p:sp>
      <p:sp>
        <p:nvSpPr>
          <p:cNvPr id="22" name="Slide Number Placeholder 21"/>
          <p:cNvSpPr>
            <a:spLocks noGrp="1"/>
          </p:cNvSpPr>
          <p:nvPr>
            <p:ph type="sldNum" sz="quarter" idx="15"/>
          </p:nvPr>
        </p:nvSpPr>
        <p:spPr/>
        <p:txBody>
          <a:bodyPr rtlCol="0"/>
          <a:lstStyle/>
          <a:p>
            <a:pPr>
              <a:defRPr/>
            </a:pPr>
            <a:fld id="{1F199848-19BC-4F30-8706-0EA1DDD50BA4}" type="slidenum">
              <a:rPr lang="en-US" smtClean="0"/>
              <a:pPr>
                <a:defRPr/>
              </a:pPr>
              <a:t>‹#›</a:t>
            </a:fld>
            <a:endParaRPr lang="en-US"/>
          </a:p>
        </p:txBody>
      </p:sp>
      <p:sp>
        <p:nvSpPr>
          <p:cNvPr id="23" name="Footer Placeholder 22"/>
          <p:cNvSpPr>
            <a:spLocks noGrp="1"/>
          </p:cNvSpPr>
          <p:nvPr>
            <p:ph type="ftr" sz="quarter" idx="16"/>
          </p:nvPr>
        </p:nvSpPr>
        <p:spPr/>
        <p:txBody>
          <a:bodyPr rtlCol="0"/>
          <a:lstStyle/>
          <a:p>
            <a:pPr>
              <a:defRPr/>
            </a:pPr>
            <a:endParaRPr lang="en-US"/>
          </a:p>
        </p:txBody>
      </p:sp>
    </p:spTree>
  </p:cSld>
  <p:clrMapOvr>
    <a:overrideClrMapping bg1="lt1" tx1="dk1" bg2="lt2" tx2="dk2" accent1="accent1" accent2="accent2" accent3="accent3" accent4="accent4" accent5="accent5" accent6="accent6" hlink="hlink" folHlink="folHlink"/>
  </p:clrMapOvr>
  <p:transition spd="med">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defRPr/>
            </a:pPr>
            <a:endParaRPr lang="en-US"/>
          </a:p>
        </p:txBody>
      </p:sp>
      <p:sp>
        <p:nvSpPr>
          <p:cNvPr id="18" name="Slide Number Placeholder 17"/>
          <p:cNvSpPr>
            <a:spLocks noGrp="1"/>
          </p:cNvSpPr>
          <p:nvPr>
            <p:ph type="sldNum" sz="quarter" idx="11"/>
          </p:nvPr>
        </p:nvSpPr>
        <p:spPr/>
        <p:txBody>
          <a:bodyPr rtlCol="0"/>
          <a:lstStyle/>
          <a:p>
            <a:pPr>
              <a:defRPr/>
            </a:pPr>
            <a:fld id="{8E6878CC-1855-4C15-AB5D-BD9DC42BF76B}" type="slidenum">
              <a:rPr lang="en-US" smtClean="0"/>
              <a:pPr>
                <a:defRPr/>
              </a:pPr>
              <a:t>‹#›</a:t>
            </a:fld>
            <a:endParaRPr lang="en-US"/>
          </a:p>
        </p:txBody>
      </p:sp>
      <p:sp>
        <p:nvSpPr>
          <p:cNvPr id="21" name="Footer Placeholder 20"/>
          <p:cNvSpPr>
            <a:spLocks noGrp="1"/>
          </p:cNvSpPr>
          <p:nvPr>
            <p:ph type="ftr" sz="quarter" idx="12"/>
          </p:nvPr>
        </p:nvSpPr>
        <p:spPr/>
        <p:txBody>
          <a:bodyPr rtlCol="0"/>
          <a:lstStyle/>
          <a:p>
            <a:pPr>
              <a:defRPr/>
            </a:pPr>
            <a:endParaRPr lang="en-US"/>
          </a:p>
        </p:txBody>
      </p:sp>
    </p:spTree>
  </p:cSld>
  <p:clrMapOvr>
    <a:masterClrMapping/>
  </p:clrMapOvr>
  <p:transition spd="med">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39999">
              <a:srgbClr val="0A128C"/>
            </a:gs>
            <a:gs pos="70000">
              <a:srgbClr val="181CC7"/>
            </a:gs>
            <a:gs pos="88000">
              <a:srgbClr val="7005D4"/>
            </a:gs>
            <a:gs pos="100000">
              <a:srgbClr val="8C3D91"/>
            </a:gs>
          </a:gsLst>
          <a:lin ang="5400000" scaled="0"/>
          <a:tileRect/>
        </a:grad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defRPr/>
            </a:pPr>
            <a:fld id="{F96A287A-42E5-4F78-AFD7-A304C943E404}"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random/>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wordle.net/"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b="1" dirty="0" smtClean="0">
                <a:solidFill>
                  <a:schemeClr val="bg1"/>
                </a:solidFill>
              </a:rPr>
              <a:t>The Solar System</a:t>
            </a:r>
            <a:endParaRPr lang="en-US" dirty="0" smtClean="0">
              <a:solidFill>
                <a:schemeClr val="bg1"/>
              </a:solidFill>
            </a:endParaRPr>
          </a:p>
        </p:txBody>
      </p:sp>
      <p:sp>
        <p:nvSpPr>
          <p:cNvPr id="2051" name="Rectangle 3"/>
          <p:cNvSpPr>
            <a:spLocks noGrp="1" noChangeArrowheads="1"/>
          </p:cNvSpPr>
          <p:nvPr>
            <p:ph type="subTitle" idx="1"/>
          </p:nvPr>
        </p:nvSpPr>
        <p:spPr/>
        <p:txBody>
          <a:bodyPr>
            <a:normAutofit fontScale="92500" lnSpcReduction="20000"/>
          </a:bodyPr>
          <a:lstStyle/>
          <a:p>
            <a:pPr eaLnBrk="1" hangingPunct="1">
              <a:lnSpc>
                <a:spcPct val="80000"/>
              </a:lnSpc>
            </a:pPr>
            <a:r>
              <a:rPr lang="en-US" sz="2800" dirty="0" smtClean="0">
                <a:solidFill>
                  <a:schemeClr val="bg1"/>
                </a:solidFill>
              </a:rPr>
              <a:t>Allison </a:t>
            </a:r>
            <a:r>
              <a:rPr lang="en-US" sz="2800" dirty="0" err="1" smtClean="0">
                <a:solidFill>
                  <a:schemeClr val="bg1"/>
                </a:solidFill>
              </a:rPr>
              <a:t>Pramberger</a:t>
            </a:r>
            <a:endParaRPr lang="en-US" sz="2800" dirty="0" smtClean="0">
              <a:solidFill>
                <a:schemeClr val="bg1"/>
              </a:solidFill>
            </a:endParaRPr>
          </a:p>
          <a:p>
            <a:pPr eaLnBrk="1" hangingPunct="1">
              <a:lnSpc>
                <a:spcPct val="80000"/>
              </a:lnSpc>
            </a:pPr>
            <a:r>
              <a:rPr lang="en-US" sz="2800" dirty="0" smtClean="0">
                <a:solidFill>
                  <a:schemeClr val="bg1"/>
                </a:solidFill>
              </a:rPr>
              <a:t>EDU 521.03</a:t>
            </a:r>
          </a:p>
          <a:p>
            <a:pPr eaLnBrk="1" hangingPunct="1">
              <a:lnSpc>
                <a:spcPct val="80000"/>
              </a:lnSpc>
            </a:pPr>
            <a:r>
              <a:rPr lang="en-US" sz="2800" dirty="0" smtClean="0">
                <a:solidFill>
                  <a:schemeClr val="bg1"/>
                </a:solidFill>
              </a:rPr>
              <a:t>Prof. R. </a:t>
            </a:r>
            <a:r>
              <a:rPr lang="en-US" sz="2800" dirty="0" err="1" smtClean="0">
                <a:solidFill>
                  <a:schemeClr val="bg1"/>
                </a:solidFill>
              </a:rPr>
              <a:t>Moroney</a:t>
            </a:r>
            <a:endParaRPr lang="en-US" sz="2800" dirty="0" smtClean="0">
              <a:solidFill>
                <a:schemeClr val="bg1"/>
              </a:solidFill>
            </a:endParaRPr>
          </a:p>
          <a:p>
            <a:pPr eaLnBrk="1" hangingPunct="1">
              <a:lnSpc>
                <a:spcPct val="80000"/>
              </a:lnSpc>
            </a:pPr>
            <a:r>
              <a:rPr lang="en-US" sz="2800" dirty="0" smtClean="0">
                <a:solidFill>
                  <a:schemeClr val="bg1"/>
                </a:solidFill>
              </a:rPr>
              <a:t>Summer 2010</a:t>
            </a:r>
          </a:p>
        </p:txBody>
      </p:sp>
    </p:spTree>
  </p:cSld>
  <p:clrMapOvr>
    <a:masterClrMapping/>
  </p:clrMapOvr>
  <p:transition spd="med">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1295400"/>
            <a:ext cx="8153400" cy="1143000"/>
          </a:xfrm>
        </p:spPr>
        <p:txBody>
          <a:bodyPr>
            <a:normAutofit fontScale="90000"/>
          </a:bodyPr>
          <a:lstStyle/>
          <a:p>
            <a:r>
              <a:rPr lang="en-US" sz="4000" b="1" dirty="0" smtClean="0">
                <a:solidFill>
                  <a:schemeClr val="bg1"/>
                </a:solidFill>
              </a:rPr>
              <a:t>All NYS and ISTE Learning Standards covered within the unit</a:t>
            </a:r>
            <a:r>
              <a:rPr lang="en-US" sz="4000" b="1" dirty="0" smtClean="0"/>
              <a:t/>
            </a:r>
            <a:br>
              <a:rPr lang="en-US" sz="4000" b="1" dirty="0" smtClean="0"/>
            </a:br>
            <a:r>
              <a:rPr lang="en-US" sz="4000" b="1" dirty="0" smtClean="0"/>
              <a:t/>
            </a:r>
            <a:br>
              <a:rPr lang="en-US" sz="4000" b="1" dirty="0" smtClean="0"/>
            </a:br>
            <a:endParaRPr lang="en-US" sz="4000" b="1" dirty="0" smtClean="0"/>
          </a:p>
        </p:txBody>
      </p:sp>
      <p:sp>
        <p:nvSpPr>
          <p:cNvPr id="11267" name="Rectangle 3"/>
          <p:cNvSpPr>
            <a:spLocks noGrp="1" noChangeArrowheads="1"/>
          </p:cNvSpPr>
          <p:nvPr>
            <p:ph sz="quarter" idx="1"/>
          </p:nvPr>
        </p:nvSpPr>
        <p:spPr>
          <a:xfrm>
            <a:off x="457200" y="1676400"/>
            <a:ext cx="8229600" cy="4449763"/>
          </a:xfrm>
        </p:spPr>
        <p:txBody>
          <a:bodyPr>
            <a:normAutofit fontScale="62500" lnSpcReduction="20000"/>
          </a:bodyPr>
          <a:lstStyle/>
          <a:p>
            <a:r>
              <a:rPr lang="en-US" dirty="0" smtClean="0">
                <a:solidFill>
                  <a:schemeClr val="bg1"/>
                </a:solidFill>
              </a:rPr>
              <a:t/>
            </a:r>
            <a:br>
              <a:rPr lang="en-US" dirty="0" smtClean="0">
                <a:solidFill>
                  <a:schemeClr val="bg1"/>
                </a:solidFill>
              </a:rPr>
            </a:br>
            <a:r>
              <a:rPr lang="en-US" dirty="0" smtClean="0">
                <a:solidFill>
                  <a:schemeClr val="bg1"/>
                </a:solidFill>
              </a:rPr>
              <a:t>1. Creativity and Innovation</a:t>
            </a:r>
            <a:br>
              <a:rPr lang="en-US" dirty="0" smtClean="0">
                <a:solidFill>
                  <a:schemeClr val="bg1"/>
                </a:solidFill>
              </a:rPr>
            </a:br>
            <a:r>
              <a:rPr lang="en-US" dirty="0" smtClean="0">
                <a:solidFill>
                  <a:schemeClr val="bg1"/>
                </a:solidFill>
              </a:rPr>
              <a:t>    Students demonstrate creative thinking, construct knowledge, and develop innovative             products and processes using technology. Students:</a:t>
            </a:r>
            <a:br>
              <a:rPr lang="en-US" dirty="0" smtClean="0">
                <a:solidFill>
                  <a:schemeClr val="bg1"/>
                </a:solidFill>
              </a:rPr>
            </a:br>
            <a:r>
              <a:rPr lang="en-US" dirty="0" smtClean="0">
                <a:solidFill>
                  <a:schemeClr val="bg1"/>
                </a:solidFill>
              </a:rPr>
              <a:t>    a. apply existing knowledge to generate new ideas, products, or processes.</a:t>
            </a:r>
            <a:br>
              <a:rPr lang="en-US" dirty="0" smtClean="0">
                <a:solidFill>
                  <a:schemeClr val="bg1"/>
                </a:solidFill>
              </a:rPr>
            </a:br>
            <a:r>
              <a:rPr lang="en-US" dirty="0" smtClean="0">
                <a:solidFill>
                  <a:schemeClr val="bg1"/>
                </a:solidFill>
              </a:rPr>
              <a:t>    b. create original works as a means of personal or group expression.</a:t>
            </a:r>
            <a:br>
              <a:rPr lang="en-US" dirty="0" smtClean="0">
                <a:solidFill>
                  <a:schemeClr val="bg1"/>
                </a:solidFill>
              </a:rPr>
            </a:br>
            <a:r>
              <a:rPr lang="en-US" dirty="0" smtClean="0">
                <a:solidFill>
                  <a:schemeClr val="bg1"/>
                </a:solidFill>
              </a:rPr>
              <a:t>    c. use models and simulations to explore complex systems and issues.</a:t>
            </a:r>
            <a:br>
              <a:rPr lang="en-US" dirty="0" smtClean="0">
                <a:solidFill>
                  <a:schemeClr val="bg1"/>
                </a:solidFill>
              </a:rPr>
            </a:br>
            <a:r>
              <a:rPr lang="en-US" dirty="0" smtClean="0">
                <a:solidFill>
                  <a:schemeClr val="bg1"/>
                </a:solidFill>
              </a:rPr>
              <a:t>    </a:t>
            </a:r>
            <a:br>
              <a:rPr lang="en-US" dirty="0" smtClean="0">
                <a:solidFill>
                  <a:schemeClr val="bg1"/>
                </a:solidFill>
              </a:rPr>
            </a:br>
            <a:r>
              <a:rPr lang="en-US" dirty="0" smtClean="0">
                <a:solidFill>
                  <a:schemeClr val="bg1"/>
                </a:solidFill>
              </a:rPr>
              <a:t>2. Communication and Collaboration</a:t>
            </a:r>
            <a:br>
              <a:rPr lang="en-US" dirty="0" smtClean="0">
                <a:solidFill>
                  <a:schemeClr val="bg1"/>
                </a:solidFill>
              </a:rPr>
            </a:br>
            <a:r>
              <a:rPr lang="en-US" dirty="0" smtClean="0">
                <a:solidFill>
                  <a:schemeClr val="bg1"/>
                </a:solidFill>
              </a:rPr>
              <a:t>    Students use digital media and environments to communicate and work collaboratively, including at a distance, to support individual learning and contribute to the learning of others. Students:</a:t>
            </a:r>
            <a:br>
              <a:rPr lang="en-US" dirty="0" smtClean="0">
                <a:solidFill>
                  <a:schemeClr val="bg1"/>
                </a:solidFill>
              </a:rPr>
            </a:br>
            <a:r>
              <a:rPr lang="en-US" dirty="0" smtClean="0">
                <a:solidFill>
                  <a:schemeClr val="bg1"/>
                </a:solidFill>
              </a:rPr>
              <a:t>    a. interact, collaborate, and publish with peers, experts, or others employing a variety of digital environments and media.</a:t>
            </a:r>
            <a:br>
              <a:rPr lang="en-US" dirty="0" smtClean="0">
                <a:solidFill>
                  <a:schemeClr val="bg1"/>
                </a:solidFill>
              </a:rPr>
            </a:br>
            <a:r>
              <a:rPr lang="en-US" dirty="0" smtClean="0">
                <a:solidFill>
                  <a:schemeClr val="bg1"/>
                </a:solidFill>
              </a:rPr>
              <a:t>    b. communicate information and ideas effectively to multiple audiences using a variety of media and formats.</a:t>
            </a:r>
            <a:br>
              <a:rPr lang="en-US" dirty="0" smtClean="0">
                <a:solidFill>
                  <a:schemeClr val="bg1"/>
                </a:solidFill>
              </a:rPr>
            </a:br>
            <a:r>
              <a:rPr lang="en-US" dirty="0" smtClean="0">
                <a:solidFill>
                  <a:schemeClr val="bg1"/>
                </a:solidFill>
              </a:rPr>
              <a:t>    .</a:t>
            </a:r>
            <a:br>
              <a:rPr lang="en-US" dirty="0" smtClean="0">
                <a:solidFill>
                  <a:schemeClr val="bg1"/>
                </a:solidFill>
              </a:rPr>
            </a:br>
            <a:r>
              <a:rPr lang="en-US" dirty="0" smtClean="0">
                <a:solidFill>
                  <a:schemeClr val="bg1"/>
                </a:solidFill>
              </a:rPr>
              <a:t>3. Research and Information Fluency</a:t>
            </a:r>
            <a:br>
              <a:rPr lang="en-US" dirty="0" smtClean="0">
                <a:solidFill>
                  <a:schemeClr val="bg1"/>
                </a:solidFill>
              </a:rPr>
            </a:br>
            <a:r>
              <a:rPr lang="en-US" dirty="0" smtClean="0">
                <a:solidFill>
                  <a:schemeClr val="bg1"/>
                </a:solidFill>
              </a:rPr>
              <a:t>    Students apply digital tools to gather, evaluate, and use information. Students:</a:t>
            </a:r>
            <a:br>
              <a:rPr lang="en-US" dirty="0" smtClean="0">
                <a:solidFill>
                  <a:schemeClr val="bg1"/>
                </a:solidFill>
              </a:rPr>
            </a:br>
            <a:r>
              <a:rPr lang="en-US" dirty="0" smtClean="0">
                <a:solidFill>
                  <a:schemeClr val="bg1"/>
                </a:solidFill>
              </a:rPr>
              <a:t>    a. plan strategies to guide inquiry.</a:t>
            </a:r>
            <a:br>
              <a:rPr lang="en-US" dirty="0" smtClean="0">
                <a:solidFill>
                  <a:schemeClr val="bg1"/>
                </a:solidFill>
              </a:rPr>
            </a:br>
            <a:r>
              <a:rPr lang="en-US" dirty="0" smtClean="0">
                <a:solidFill>
                  <a:schemeClr val="bg1"/>
                </a:solidFill>
              </a:rPr>
              <a:t>    b. locate, organize, analyze, evaluate, synthesize, and ethically use information from a     variety of sources and media.</a:t>
            </a:r>
            <a:endParaRPr lang="en-US" dirty="0" smtClean="0">
              <a:solidFill>
                <a:schemeClr val="bg1"/>
              </a:solidFill>
            </a:endParaRPr>
          </a:p>
        </p:txBody>
      </p:sp>
    </p:spTree>
  </p:cSld>
  <p:clrMapOvr>
    <a:masterClrMapping/>
  </p:clrMapOvr>
  <p:transition spd="med">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Standards cont.</a:t>
            </a:r>
            <a:endParaRPr lang="en-US" dirty="0">
              <a:solidFill>
                <a:schemeClr val="bg1"/>
              </a:solidFill>
            </a:endParaRPr>
          </a:p>
        </p:txBody>
      </p:sp>
      <p:sp>
        <p:nvSpPr>
          <p:cNvPr id="3" name="Content Placeholder 2"/>
          <p:cNvSpPr>
            <a:spLocks noGrp="1"/>
          </p:cNvSpPr>
          <p:nvPr>
            <p:ph sz="quarter" idx="1"/>
          </p:nvPr>
        </p:nvSpPr>
        <p:spPr/>
        <p:txBody>
          <a:bodyPr>
            <a:normAutofit fontScale="70000" lnSpcReduction="20000"/>
          </a:bodyPr>
          <a:lstStyle/>
          <a:p>
            <a:r>
              <a:rPr lang="en-US" dirty="0" smtClean="0"/>
              <a:t>  </a:t>
            </a:r>
            <a:r>
              <a:rPr lang="en-US" b="1" u="sng" dirty="0" smtClean="0">
                <a:solidFill>
                  <a:schemeClr val="bg1"/>
                </a:solidFill>
              </a:rPr>
              <a:t>Mathematics, Science, and Technology</a:t>
            </a:r>
            <a:r>
              <a:rPr lang="en-US" dirty="0" smtClean="0">
                <a:solidFill>
                  <a:schemeClr val="bg1"/>
                </a:solidFill>
              </a:rPr>
              <a:t/>
            </a:r>
            <a:br>
              <a:rPr lang="en-US" dirty="0" smtClean="0">
                <a:solidFill>
                  <a:schemeClr val="bg1"/>
                </a:solidFill>
              </a:rPr>
            </a:br>
            <a:r>
              <a:rPr lang="en-US" dirty="0" smtClean="0">
                <a:solidFill>
                  <a:schemeClr val="bg1"/>
                </a:solidFill>
              </a:rPr>
              <a:t/>
            </a:r>
            <a:br>
              <a:rPr lang="en-US" dirty="0" smtClean="0">
                <a:solidFill>
                  <a:schemeClr val="bg1"/>
                </a:solidFill>
              </a:rPr>
            </a:br>
            <a:r>
              <a:rPr lang="en-US" b="1" dirty="0" smtClean="0">
                <a:solidFill>
                  <a:schemeClr val="bg1"/>
                </a:solidFill>
              </a:rPr>
              <a:t>Standard 4:   Science</a:t>
            </a:r>
            <a:r>
              <a:rPr lang="en-US" dirty="0" smtClean="0">
                <a:solidFill>
                  <a:schemeClr val="bg1"/>
                </a:solidFill>
              </a:rPr>
              <a:t/>
            </a:r>
            <a:br>
              <a:rPr lang="en-US" dirty="0" smtClean="0">
                <a:solidFill>
                  <a:schemeClr val="bg1"/>
                </a:solidFill>
              </a:rPr>
            </a:br>
            <a:r>
              <a:rPr lang="en-US" dirty="0" smtClean="0">
                <a:solidFill>
                  <a:schemeClr val="bg1"/>
                </a:solidFill>
              </a:rPr>
              <a:t/>
            </a:r>
            <a:br>
              <a:rPr lang="en-US" dirty="0" smtClean="0">
                <a:solidFill>
                  <a:schemeClr val="bg1"/>
                </a:solidFill>
              </a:rPr>
            </a:br>
            <a:r>
              <a:rPr lang="en-US" dirty="0" smtClean="0">
                <a:solidFill>
                  <a:schemeClr val="bg1"/>
                </a:solidFill>
              </a:rPr>
              <a:t>Students will understand and apply scientific concepts, principles, and theories pertaining to the physical setting and living environment and recognize the historical development of ideas in science.</a:t>
            </a:r>
            <a:br>
              <a:rPr lang="en-US" dirty="0" smtClean="0">
                <a:solidFill>
                  <a:schemeClr val="bg1"/>
                </a:solidFill>
              </a:rPr>
            </a:br>
            <a:r>
              <a:rPr lang="en-US" dirty="0" smtClean="0">
                <a:solidFill>
                  <a:schemeClr val="bg1"/>
                </a:solidFill>
              </a:rPr>
              <a:t>  </a:t>
            </a:r>
            <a:r>
              <a:rPr lang="en-US" b="1" dirty="0" smtClean="0">
                <a:solidFill>
                  <a:schemeClr val="bg1"/>
                </a:solidFill>
              </a:rPr>
              <a:t>Standard 5:   Technology</a:t>
            </a:r>
            <a:r>
              <a:rPr lang="en-US" dirty="0" smtClean="0">
                <a:solidFill>
                  <a:schemeClr val="bg1"/>
                </a:solidFill>
              </a:rPr>
              <a:t/>
            </a:r>
            <a:br>
              <a:rPr lang="en-US" dirty="0" smtClean="0">
                <a:solidFill>
                  <a:schemeClr val="bg1"/>
                </a:solidFill>
              </a:rPr>
            </a:br>
            <a:r>
              <a:rPr lang="en-US" dirty="0" smtClean="0">
                <a:solidFill>
                  <a:schemeClr val="bg1"/>
                </a:solidFill>
              </a:rPr>
              <a:t/>
            </a:r>
            <a:br>
              <a:rPr lang="en-US" dirty="0" smtClean="0">
                <a:solidFill>
                  <a:schemeClr val="bg1"/>
                </a:solidFill>
              </a:rPr>
            </a:br>
            <a:r>
              <a:rPr lang="en-US" dirty="0" smtClean="0">
                <a:solidFill>
                  <a:schemeClr val="bg1"/>
                </a:solidFill>
              </a:rPr>
              <a:t>Students will apply technological knowledge and skills to design, construct, use, and evaluate products and systems to satisfy human and environmental needs.</a:t>
            </a:r>
            <a:br>
              <a:rPr lang="en-US" dirty="0" smtClean="0">
                <a:solidFill>
                  <a:schemeClr val="bg1"/>
                </a:solidFill>
              </a:rPr>
            </a:br>
            <a:r>
              <a:rPr lang="en-US" dirty="0" smtClean="0">
                <a:solidFill>
                  <a:schemeClr val="bg1"/>
                </a:solidFill>
              </a:rPr>
              <a:t/>
            </a:r>
            <a:br>
              <a:rPr lang="en-US" dirty="0" smtClean="0">
                <a:solidFill>
                  <a:schemeClr val="bg1"/>
                </a:solidFill>
              </a:rPr>
            </a:br>
            <a:r>
              <a:rPr lang="en-US" dirty="0" smtClean="0">
                <a:solidFill>
                  <a:schemeClr val="bg1"/>
                </a:solidFill>
              </a:rPr>
              <a:t/>
            </a:r>
            <a:br>
              <a:rPr lang="en-US" dirty="0" smtClean="0">
                <a:solidFill>
                  <a:schemeClr val="bg1"/>
                </a:solidFill>
              </a:rPr>
            </a:br>
            <a:r>
              <a:rPr lang="en-US" b="1" u="sng" dirty="0" smtClean="0">
                <a:solidFill>
                  <a:schemeClr val="bg1"/>
                </a:solidFill>
              </a:rPr>
              <a:t>The Arts</a:t>
            </a:r>
            <a:r>
              <a:rPr lang="en-US" dirty="0" smtClean="0">
                <a:solidFill>
                  <a:schemeClr val="bg1"/>
                </a:solidFill>
              </a:rPr>
              <a:t/>
            </a:r>
            <a:br>
              <a:rPr lang="en-US" dirty="0" smtClean="0">
                <a:solidFill>
                  <a:schemeClr val="bg1"/>
                </a:solidFill>
              </a:rPr>
            </a:br>
            <a:r>
              <a:rPr lang="en-US" dirty="0" smtClean="0">
                <a:solidFill>
                  <a:schemeClr val="bg1"/>
                </a:solidFill>
              </a:rPr>
              <a:t/>
            </a:r>
            <a:br>
              <a:rPr lang="en-US" dirty="0" smtClean="0">
                <a:solidFill>
                  <a:schemeClr val="bg1"/>
                </a:solidFill>
              </a:rPr>
            </a:br>
            <a:r>
              <a:rPr lang="en-US" b="1" dirty="0" smtClean="0">
                <a:solidFill>
                  <a:schemeClr val="bg1"/>
                </a:solidFill>
              </a:rPr>
              <a:t>Standard 2:   Knowing and Using Arts Materials and Resources</a:t>
            </a:r>
            <a:r>
              <a:rPr lang="en-US" dirty="0" smtClean="0">
                <a:solidFill>
                  <a:schemeClr val="bg1"/>
                </a:solidFill>
              </a:rPr>
              <a:t/>
            </a:r>
            <a:br>
              <a:rPr lang="en-US" dirty="0" smtClean="0">
                <a:solidFill>
                  <a:schemeClr val="bg1"/>
                </a:solidFill>
              </a:rPr>
            </a:br>
            <a:r>
              <a:rPr lang="en-US" dirty="0" smtClean="0">
                <a:solidFill>
                  <a:schemeClr val="bg1"/>
                </a:solidFill>
              </a:rPr>
              <a:t/>
            </a:r>
            <a:br>
              <a:rPr lang="en-US" dirty="0" smtClean="0">
                <a:solidFill>
                  <a:schemeClr val="bg1"/>
                </a:solidFill>
              </a:rPr>
            </a:br>
            <a:r>
              <a:rPr lang="en-US" dirty="0" smtClean="0">
                <a:solidFill>
                  <a:schemeClr val="bg1"/>
                </a:solidFill>
              </a:rPr>
              <a:t>Students will be knowledgeable about and make use of the materials and resources available for participation in the arts in various roles.</a:t>
            </a:r>
            <a:endParaRPr lang="en-US" dirty="0">
              <a:solidFill>
                <a:schemeClr val="bg1"/>
              </a:solidFill>
            </a:endParaRPr>
          </a:p>
        </p:txBody>
      </p:sp>
    </p:spTree>
  </p:cSld>
  <p:clrMapOvr>
    <a:masterClrMapping/>
  </p:clrMapOvr>
  <p:transition spd="med">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b="1" dirty="0" err="1" smtClean="0">
                <a:solidFill>
                  <a:schemeClr val="bg1"/>
                </a:solidFill>
              </a:rPr>
              <a:t>Filamentality</a:t>
            </a:r>
            <a:r>
              <a:rPr lang="en-US" b="1" dirty="0" smtClean="0">
                <a:solidFill>
                  <a:schemeClr val="bg1"/>
                </a:solidFill>
              </a:rPr>
              <a:t> Project</a:t>
            </a:r>
            <a:r>
              <a:rPr lang="en-US" dirty="0" smtClean="0">
                <a:solidFill>
                  <a:schemeClr val="bg1"/>
                </a:solidFill>
              </a:rPr>
              <a:t> </a:t>
            </a:r>
          </a:p>
        </p:txBody>
      </p:sp>
      <p:sp>
        <p:nvSpPr>
          <p:cNvPr id="12291" name="Rectangle 3"/>
          <p:cNvSpPr>
            <a:spLocks noGrp="1" noChangeArrowheads="1"/>
          </p:cNvSpPr>
          <p:nvPr>
            <p:ph sz="quarter" idx="1"/>
          </p:nvPr>
        </p:nvSpPr>
        <p:spPr/>
        <p:txBody>
          <a:bodyPr/>
          <a:lstStyle/>
          <a:p>
            <a:pPr eaLnBrk="1" hangingPunct="1"/>
            <a:r>
              <a:rPr lang="en-US" b="1" dirty="0" smtClean="0"/>
              <a:t/>
            </a:r>
            <a:br>
              <a:rPr lang="en-US" b="1" dirty="0" smtClean="0"/>
            </a:br>
            <a:endParaRPr lang="en-US" b="1" dirty="0" smtClean="0"/>
          </a:p>
        </p:txBody>
      </p:sp>
      <p:pic>
        <p:nvPicPr>
          <p:cNvPr id="3074" name="Picture 2"/>
          <p:cNvPicPr>
            <a:picLocks noChangeAspect="1" noChangeArrowheads="1"/>
          </p:cNvPicPr>
          <p:nvPr/>
        </p:nvPicPr>
        <p:blipFill>
          <a:blip r:embed="rId2"/>
          <a:srcRect/>
          <a:stretch>
            <a:fillRect/>
          </a:stretch>
        </p:blipFill>
        <p:spPr bwMode="auto">
          <a:xfrm>
            <a:off x="1371600" y="1371600"/>
            <a:ext cx="6807200" cy="5105400"/>
          </a:xfrm>
          <a:prstGeom prst="rect">
            <a:avLst/>
          </a:prstGeom>
          <a:noFill/>
          <a:ln w="9525">
            <a:noFill/>
            <a:miter lim="800000"/>
            <a:headEnd/>
            <a:tailEnd/>
          </a:ln>
          <a:effectLst/>
        </p:spPr>
      </p:pic>
    </p:spTree>
  </p:cSld>
  <p:clrMapOvr>
    <a:masterClrMapping/>
  </p:clrMapOvr>
  <p:transition spd="med">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b="1" dirty="0" smtClean="0">
                <a:solidFill>
                  <a:schemeClr val="bg1"/>
                </a:solidFill>
              </a:rPr>
              <a:t>Lesson </a:t>
            </a:r>
            <a:r>
              <a:rPr lang="en-US" b="1" dirty="0" smtClean="0">
                <a:solidFill>
                  <a:schemeClr val="bg1"/>
                </a:solidFill>
              </a:rPr>
              <a:t>Plans</a:t>
            </a:r>
            <a:endParaRPr lang="en-US" dirty="0" smtClean="0">
              <a:solidFill>
                <a:schemeClr val="bg1"/>
              </a:solidFill>
            </a:endParaRPr>
          </a:p>
        </p:txBody>
      </p:sp>
      <p:sp>
        <p:nvSpPr>
          <p:cNvPr id="13315" name="Rectangle 3"/>
          <p:cNvSpPr>
            <a:spLocks noGrp="1" noChangeArrowheads="1"/>
          </p:cNvSpPr>
          <p:nvPr>
            <p:ph sz="quarter" idx="1"/>
          </p:nvPr>
        </p:nvSpPr>
        <p:spPr/>
        <p:txBody>
          <a:bodyPr/>
          <a:lstStyle/>
          <a:p>
            <a:pPr eaLnBrk="1" hangingPunct="1"/>
            <a:r>
              <a:rPr lang="en-US" sz="2800" dirty="0" smtClean="0">
                <a:solidFill>
                  <a:schemeClr val="bg1"/>
                </a:solidFill>
              </a:rPr>
              <a:t>After watching a video from BrainPop.com followed by a podcast and discussion on the eight planets of our solar system, students will construct a mobile of the planets. The students must receive a 3 out of 4 on the rubric created for this assignment to have successfully met the objective</a:t>
            </a:r>
            <a:r>
              <a:rPr lang="en-US" sz="2800" dirty="0" smtClean="0">
                <a:solidFill>
                  <a:schemeClr val="bg1"/>
                </a:solidFill>
              </a:rPr>
              <a:t>.</a:t>
            </a:r>
          </a:p>
          <a:p>
            <a:pPr lvl="1" eaLnBrk="1" hangingPunct="1"/>
            <a:r>
              <a:rPr lang="en-US" sz="2400" dirty="0" smtClean="0">
                <a:solidFill>
                  <a:schemeClr val="bg1"/>
                </a:solidFill>
              </a:rPr>
              <a:t>SMART Notebook Activity, </a:t>
            </a:r>
            <a:r>
              <a:rPr lang="en-US" sz="2400" dirty="0" err="1" smtClean="0">
                <a:solidFill>
                  <a:schemeClr val="bg1"/>
                </a:solidFill>
              </a:rPr>
              <a:t>Brainpop</a:t>
            </a:r>
            <a:r>
              <a:rPr lang="en-US" sz="2400" dirty="0" smtClean="0">
                <a:solidFill>
                  <a:schemeClr val="bg1"/>
                </a:solidFill>
              </a:rPr>
              <a:t> video, podcast audio</a:t>
            </a:r>
            <a:endParaRPr lang="en-US" sz="2400" dirty="0" smtClean="0">
              <a:solidFill>
                <a:schemeClr val="bg1"/>
              </a:solidFill>
            </a:endParaRPr>
          </a:p>
        </p:txBody>
      </p:sp>
    </p:spTree>
  </p:cSld>
  <p:clrMapOvr>
    <a:masterClrMapping/>
  </p:clrMapOvr>
  <p:transition spd="med">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z="4000" b="1" dirty="0" smtClean="0">
                <a:solidFill>
                  <a:schemeClr val="bg1"/>
                </a:solidFill>
              </a:rPr>
              <a:t>Lesson Plans cont.</a:t>
            </a:r>
            <a:endParaRPr lang="en-US" sz="4000" b="1" dirty="0" smtClean="0">
              <a:solidFill>
                <a:schemeClr val="bg1"/>
              </a:solidFill>
            </a:endParaRPr>
          </a:p>
        </p:txBody>
      </p:sp>
      <p:sp>
        <p:nvSpPr>
          <p:cNvPr id="14339" name="Rectangle 3"/>
          <p:cNvSpPr>
            <a:spLocks noGrp="1" noChangeArrowheads="1"/>
          </p:cNvSpPr>
          <p:nvPr>
            <p:ph sz="quarter" idx="1"/>
          </p:nvPr>
        </p:nvSpPr>
        <p:spPr/>
        <p:txBody>
          <a:bodyPr/>
          <a:lstStyle/>
          <a:p>
            <a:pPr eaLnBrk="1" hangingPunct="1"/>
            <a:r>
              <a:rPr lang="en-US" sz="2400" dirty="0" smtClean="0">
                <a:solidFill>
                  <a:schemeClr val="bg1"/>
                </a:solidFill>
              </a:rPr>
              <a:t>After a discussion on how weight is affected by the pull of gravity between two masses, students will calculate their weight using a website from an Internet Hotlist. They will enter this information into Create-A-Graph and create a bar graph scoring 3 out of 4 on a graphing rubric, then answer questions to demonstrate their ability to understand a bar graph with at least 80% accuracy</a:t>
            </a:r>
            <a:r>
              <a:rPr lang="en-US" sz="2400" dirty="0" smtClean="0">
                <a:solidFill>
                  <a:schemeClr val="bg1"/>
                </a:solidFill>
              </a:rPr>
              <a:t>.</a:t>
            </a:r>
          </a:p>
          <a:p>
            <a:pPr lvl="1" eaLnBrk="1" hangingPunct="1"/>
            <a:r>
              <a:rPr lang="en-US" sz="2000" b="1" dirty="0" smtClean="0">
                <a:solidFill>
                  <a:schemeClr val="bg1"/>
                </a:solidFill>
              </a:rPr>
              <a:t>Create-A-Graph website, DiscoveryEd.com video, </a:t>
            </a:r>
            <a:r>
              <a:rPr lang="en-US" sz="2000" b="1" dirty="0" err="1" smtClean="0">
                <a:solidFill>
                  <a:schemeClr val="bg1"/>
                </a:solidFill>
              </a:rPr>
              <a:t>IntelliKeys</a:t>
            </a:r>
            <a:r>
              <a:rPr lang="en-US" sz="2000" b="1" dirty="0" smtClean="0">
                <a:solidFill>
                  <a:schemeClr val="bg1"/>
                </a:solidFill>
              </a:rPr>
              <a:t> USB</a:t>
            </a:r>
            <a:endParaRPr lang="en-US" sz="2000" b="1" dirty="0" smtClean="0">
              <a:solidFill>
                <a:schemeClr val="bg1"/>
              </a:solidFill>
            </a:endParaRPr>
          </a:p>
        </p:txBody>
      </p:sp>
    </p:spTree>
  </p:cSld>
  <p:clrMapOvr>
    <a:masterClrMapping/>
  </p:clrMapOvr>
  <p:transition spd="med">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609600"/>
            <a:ext cx="8229600" cy="1143000"/>
          </a:xfrm>
        </p:spPr>
        <p:txBody>
          <a:bodyPr>
            <a:normAutofit fontScale="90000"/>
          </a:bodyPr>
          <a:lstStyle/>
          <a:p>
            <a:pPr eaLnBrk="1" hangingPunct="1"/>
            <a:r>
              <a:rPr lang="en-US" sz="4000" b="1" dirty="0" smtClean="0">
                <a:solidFill>
                  <a:schemeClr val="bg1"/>
                </a:solidFill>
              </a:rPr>
              <a:t>My Final Project</a:t>
            </a:r>
            <a:r>
              <a:rPr lang="en-US" sz="4000" dirty="0" smtClean="0">
                <a:solidFill>
                  <a:schemeClr val="bg1"/>
                </a:solidFill>
              </a:rPr>
              <a:t> </a:t>
            </a:r>
            <a:r>
              <a:rPr lang="en-US" sz="4000" b="1" dirty="0" smtClean="0">
                <a:solidFill>
                  <a:schemeClr val="bg1"/>
                </a:solidFill>
              </a:rPr>
              <a:t>Presentation </a:t>
            </a:r>
            <a:br>
              <a:rPr lang="en-US" sz="4000" b="1" dirty="0" smtClean="0">
                <a:solidFill>
                  <a:schemeClr val="bg1"/>
                </a:solidFill>
              </a:rPr>
            </a:br>
            <a:r>
              <a:rPr lang="en-US" sz="4000" b="1" dirty="0" smtClean="0">
                <a:solidFill>
                  <a:schemeClr val="bg1"/>
                </a:solidFill>
              </a:rPr>
              <a:t>for the Class</a:t>
            </a:r>
            <a:r>
              <a:rPr lang="en-US" sz="4000" dirty="0" smtClean="0">
                <a:solidFill>
                  <a:schemeClr val="bg1"/>
                </a:solidFill>
              </a:rPr>
              <a:t> </a:t>
            </a:r>
            <a:r>
              <a:rPr lang="en-US" sz="4000" b="1" dirty="0" smtClean="0"/>
              <a:t/>
            </a:r>
            <a:br>
              <a:rPr lang="en-US" sz="4000" b="1" dirty="0" smtClean="0"/>
            </a:br>
            <a:endParaRPr lang="en-US" sz="4000" b="1" dirty="0" smtClean="0"/>
          </a:p>
        </p:txBody>
      </p:sp>
      <p:sp>
        <p:nvSpPr>
          <p:cNvPr id="15363" name="Rectangle 3"/>
          <p:cNvSpPr>
            <a:spLocks noGrp="1" noChangeArrowheads="1"/>
          </p:cNvSpPr>
          <p:nvPr>
            <p:ph sz="quarter" idx="1"/>
          </p:nvPr>
        </p:nvSpPr>
        <p:spPr>
          <a:xfrm>
            <a:off x="381000" y="2133600"/>
            <a:ext cx="8229600" cy="4525963"/>
          </a:xfrm>
        </p:spPr>
        <p:txBody>
          <a:bodyPr/>
          <a:lstStyle/>
          <a:p>
            <a:r>
              <a:rPr lang="en-US" sz="2800" dirty="0" smtClean="0">
                <a:solidFill>
                  <a:schemeClr val="bg1"/>
                </a:solidFill>
              </a:rPr>
              <a:t>http://thesolarsystemunit.weebly.com/</a:t>
            </a:r>
            <a:endParaRPr lang="en-US" sz="2800" dirty="0" smtClean="0">
              <a:solidFill>
                <a:schemeClr val="bg1"/>
              </a:solidFill>
            </a:endParaRPr>
          </a:p>
        </p:txBody>
      </p:sp>
    </p:spTree>
  </p:cSld>
  <p:clrMapOvr>
    <a:masterClrMapping/>
  </p:clrMapOvr>
  <p:transition spd="med">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endParaRPr lang="en-US" smtClean="0"/>
          </a:p>
        </p:txBody>
      </p:sp>
      <p:sp>
        <p:nvSpPr>
          <p:cNvPr id="3075" name="Content Placeholder 2"/>
          <p:cNvSpPr>
            <a:spLocks noGrp="1"/>
          </p:cNvSpPr>
          <p:nvPr>
            <p:ph sz="quarter" idx="1"/>
          </p:nvPr>
        </p:nvSpPr>
        <p:spPr/>
        <p:txBody>
          <a:bodyPr/>
          <a:lstStyle/>
          <a:p>
            <a:endParaRPr lang="en-US" smtClean="0"/>
          </a:p>
        </p:txBody>
      </p:sp>
      <p:pic>
        <p:nvPicPr>
          <p:cNvPr id="3076" name="Picture 2"/>
          <p:cNvPicPr>
            <a:picLocks noChangeAspect="1" noChangeArrowheads="1"/>
          </p:cNvPicPr>
          <p:nvPr/>
        </p:nvPicPr>
        <p:blipFill>
          <a:blip r:embed="rId2" cstate="print"/>
          <a:srcRect l="16875" t="19000" r="18124" b="11479"/>
          <a:stretch>
            <a:fillRect/>
          </a:stretch>
        </p:blipFill>
        <p:spPr bwMode="auto">
          <a:xfrm>
            <a:off x="0" y="0"/>
            <a:ext cx="9144000" cy="7162800"/>
          </a:xfrm>
          <a:prstGeom prst="rect">
            <a:avLst/>
          </a:prstGeom>
          <a:noFill/>
          <a:ln w="9525">
            <a:noFill/>
            <a:miter lim="800000"/>
            <a:headEnd/>
            <a:tailEnd/>
          </a:ln>
        </p:spPr>
      </p:pic>
      <p:sp>
        <p:nvSpPr>
          <p:cNvPr id="5" name="TextBox 4"/>
          <p:cNvSpPr txBox="1"/>
          <p:nvPr/>
        </p:nvSpPr>
        <p:spPr>
          <a:xfrm>
            <a:off x="152400" y="0"/>
            <a:ext cx="3767138" cy="1477963"/>
          </a:xfrm>
          <a:prstGeom prst="rect">
            <a:avLst/>
          </a:prstGeom>
          <a:noFill/>
        </p:spPr>
        <p:txBody>
          <a:bodyPr wrap="none">
            <a:spAutoFit/>
          </a:bodyPr>
          <a:lstStyle/>
          <a:p>
            <a:pPr>
              <a:defRPr/>
            </a:pPr>
            <a:r>
              <a:rPr lang="en-US" dirty="0">
                <a:solidFill>
                  <a:schemeClr val="bg1">
                    <a:lumMod val="95000"/>
                  </a:schemeClr>
                </a:solidFill>
              </a:rPr>
              <a:t>Title Page created on the “</a:t>
            </a:r>
            <a:r>
              <a:rPr lang="en-US" dirty="0" err="1">
                <a:solidFill>
                  <a:schemeClr val="bg1">
                    <a:lumMod val="95000"/>
                  </a:schemeClr>
                </a:solidFill>
                <a:hlinkClick r:id="rId3"/>
              </a:rPr>
              <a:t>Wordle</a:t>
            </a:r>
            <a:r>
              <a:rPr lang="en-US" dirty="0">
                <a:solidFill>
                  <a:schemeClr val="bg1">
                    <a:lumMod val="95000"/>
                  </a:schemeClr>
                </a:solidFill>
              </a:rPr>
              <a:t>” </a:t>
            </a:r>
          </a:p>
          <a:p>
            <a:pPr>
              <a:defRPr/>
            </a:pPr>
            <a:r>
              <a:rPr lang="en-US" dirty="0">
                <a:solidFill>
                  <a:schemeClr val="bg1">
                    <a:lumMod val="95000"/>
                  </a:schemeClr>
                </a:solidFill>
              </a:rPr>
              <a:t>Website and then a screen shot </a:t>
            </a:r>
          </a:p>
          <a:p>
            <a:pPr>
              <a:defRPr/>
            </a:pPr>
            <a:r>
              <a:rPr lang="en-US" dirty="0">
                <a:solidFill>
                  <a:schemeClr val="bg1">
                    <a:lumMod val="95000"/>
                  </a:schemeClr>
                </a:solidFill>
              </a:rPr>
              <a:t>(print screen command and “c” </a:t>
            </a:r>
          </a:p>
          <a:p>
            <a:pPr>
              <a:defRPr/>
            </a:pPr>
            <a:r>
              <a:rPr lang="en-US" dirty="0">
                <a:solidFill>
                  <a:schemeClr val="bg1">
                    <a:lumMod val="95000"/>
                  </a:schemeClr>
                </a:solidFill>
              </a:rPr>
              <a:t>for copy) was used to place </a:t>
            </a:r>
          </a:p>
          <a:p>
            <a:pPr>
              <a:defRPr/>
            </a:pPr>
            <a:r>
              <a:rPr lang="en-US" dirty="0">
                <a:solidFill>
                  <a:schemeClr val="bg1">
                    <a:lumMod val="95000"/>
                  </a:schemeClr>
                </a:solidFill>
              </a:rPr>
              <a:t>the image on the title slide.</a:t>
            </a:r>
          </a:p>
        </p:txBody>
      </p:sp>
    </p:spTree>
  </p:cSld>
  <p:clrMapOvr>
    <a:masterClrMapping/>
  </p:clrMapOvr>
  <p:transition spd="med">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solidFill>
                  <a:schemeClr val="bg1"/>
                </a:solidFill>
              </a:rPr>
              <a:t>Introduction</a:t>
            </a:r>
          </a:p>
        </p:txBody>
      </p:sp>
      <p:sp>
        <p:nvSpPr>
          <p:cNvPr id="4099" name="Rectangle 3"/>
          <p:cNvSpPr>
            <a:spLocks noGrp="1" noChangeArrowheads="1"/>
          </p:cNvSpPr>
          <p:nvPr>
            <p:ph sz="quarter" idx="1"/>
          </p:nvPr>
        </p:nvSpPr>
        <p:spPr/>
        <p:txBody>
          <a:bodyPr/>
          <a:lstStyle/>
          <a:p>
            <a:r>
              <a:rPr lang="en-US" sz="2400" dirty="0" smtClean="0">
                <a:solidFill>
                  <a:schemeClr val="bg1"/>
                </a:solidFill>
              </a:rPr>
              <a:t>In this unit intended for a 3</a:t>
            </a:r>
            <a:r>
              <a:rPr lang="en-US" sz="2400" baseline="30000" dirty="0" smtClean="0">
                <a:solidFill>
                  <a:schemeClr val="bg1"/>
                </a:solidFill>
              </a:rPr>
              <a:t>rd</a:t>
            </a:r>
            <a:r>
              <a:rPr lang="en-US" sz="2400" dirty="0" smtClean="0">
                <a:solidFill>
                  <a:schemeClr val="bg1"/>
                </a:solidFill>
              </a:rPr>
              <a:t> grade class students will learn the basic concepts of the Solar System. This will include a focus on our planet, Earth, the sun, and the seven other planets that orbit around it. Students will come to a better understanding of why life as we know it exists only on Earth and the characteristics held by the other planets that also orbit the central point of our solar system, the sun. This unit will allow to students to broaden their knowledge of the universe and allow them a glimpse into the fascinating and mysterious concepts of the solar system.</a:t>
            </a:r>
            <a:endParaRPr lang="en-US" sz="2400" dirty="0">
              <a:solidFill>
                <a:schemeClr val="bg1"/>
              </a:solidFill>
            </a:endParaRPr>
          </a:p>
        </p:txBody>
      </p:sp>
    </p:spTree>
  </p:cSld>
  <p:clrMapOvr>
    <a:masterClrMapping/>
  </p:clrMapOvr>
  <p:transition spd="med">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b="1" dirty="0" smtClean="0">
                <a:solidFill>
                  <a:schemeClr val="bg1"/>
                </a:solidFill>
              </a:rPr>
              <a:t>The Context of My Project</a:t>
            </a:r>
            <a:r>
              <a:rPr lang="en-US" dirty="0" smtClean="0">
                <a:solidFill>
                  <a:schemeClr val="bg1"/>
                </a:solidFill>
              </a:rPr>
              <a:t> </a:t>
            </a:r>
          </a:p>
        </p:txBody>
      </p:sp>
      <p:sp>
        <p:nvSpPr>
          <p:cNvPr id="5123" name="Rectangle 3"/>
          <p:cNvSpPr>
            <a:spLocks noGrp="1" noChangeArrowheads="1"/>
          </p:cNvSpPr>
          <p:nvPr>
            <p:ph sz="quarter" idx="1"/>
          </p:nvPr>
        </p:nvSpPr>
        <p:spPr/>
        <p:txBody>
          <a:bodyPr/>
          <a:lstStyle/>
          <a:p>
            <a:pPr eaLnBrk="1" hangingPunct="1">
              <a:lnSpc>
                <a:spcPct val="90000"/>
              </a:lnSpc>
            </a:pPr>
            <a:r>
              <a:rPr lang="en-US" sz="2000" dirty="0" smtClean="0">
                <a:solidFill>
                  <a:schemeClr val="bg1"/>
                </a:solidFill>
              </a:rPr>
              <a:t>The students would be the active participants in this unit.</a:t>
            </a:r>
          </a:p>
          <a:p>
            <a:pPr eaLnBrk="1" hangingPunct="1">
              <a:lnSpc>
                <a:spcPct val="90000"/>
              </a:lnSpc>
            </a:pPr>
            <a:r>
              <a:rPr lang="en-US" sz="2000" dirty="0" smtClean="0">
                <a:solidFill>
                  <a:schemeClr val="bg1"/>
                </a:solidFill>
              </a:rPr>
              <a:t>This unit is intended to be used as a 3</a:t>
            </a:r>
            <a:r>
              <a:rPr lang="en-US" sz="2000" baseline="30000" dirty="0" smtClean="0">
                <a:solidFill>
                  <a:schemeClr val="bg1"/>
                </a:solidFill>
              </a:rPr>
              <a:t>rd</a:t>
            </a:r>
            <a:r>
              <a:rPr lang="en-US" sz="2000" dirty="0" smtClean="0">
                <a:solidFill>
                  <a:schemeClr val="bg1"/>
                </a:solidFill>
              </a:rPr>
              <a:t> Grade Science Lesson</a:t>
            </a:r>
          </a:p>
          <a:p>
            <a:pPr eaLnBrk="1" hangingPunct="1">
              <a:lnSpc>
                <a:spcPct val="90000"/>
              </a:lnSpc>
            </a:pPr>
            <a:r>
              <a:rPr lang="en-US" sz="2000" dirty="0" smtClean="0">
                <a:solidFill>
                  <a:schemeClr val="bg1"/>
                </a:solidFill>
              </a:rPr>
              <a:t>There are 20 students in the class</a:t>
            </a:r>
            <a:endParaRPr lang="en-US" sz="2000" b="1" dirty="0" smtClean="0">
              <a:solidFill>
                <a:schemeClr val="bg1"/>
              </a:solidFill>
            </a:endParaRPr>
          </a:p>
          <a:p>
            <a:pPr eaLnBrk="1" hangingPunct="1">
              <a:lnSpc>
                <a:spcPct val="90000"/>
              </a:lnSpc>
            </a:pPr>
            <a:r>
              <a:rPr lang="en-US" sz="2000" dirty="0" smtClean="0">
                <a:solidFill>
                  <a:schemeClr val="bg1"/>
                </a:solidFill>
              </a:rPr>
              <a:t>The students have had guided instruction with technology throughout the year</a:t>
            </a:r>
          </a:p>
          <a:p>
            <a:pPr eaLnBrk="1" hangingPunct="1">
              <a:lnSpc>
                <a:spcPct val="90000"/>
              </a:lnSpc>
            </a:pPr>
            <a:r>
              <a:rPr lang="en-US" sz="2000" dirty="0" smtClean="0">
                <a:solidFill>
                  <a:schemeClr val="bg1"/>
                </a:solidFill>
              </a:rPr>
              <a:t>The children have access to a few computers in the classroom as well as a computer lab that the teacher schedules class time in. </a:t>
            </a:r>
          </a:p>
          <a:p>
            <a:pPr eaLnBrk="1" hangingPunct="1">
              <a:lnSpc>
                <a:spcPct val="90000"/>
              </a:lnSpc>
            </a:pPr>
            <a:r>
              <a:rPr lang="en-US" sz="2000" dirty="0" smtClean="0">
                <a:solidFill>
                  <a:schemeClr val="bg1"/>
                </a:solidFill>
              </a:rPr>
              <a:t>For lessons that include utilizing technology there will be a computer teacher also available for assistance</a:t>
            </a:r>
          </a:p>
          <a:p>
            <a:pPr eaLnBrk="1" hangingPunct="1">
              <a:lnSpc>
                <a:spcPct val="90000"/>
              </a:lnSpc>
            </a:pPr>
            <a:r>
              <a:rPr lang="en-US" sz="2000" dirty="0" smtClean="0">
                <a:solidFill>
                  <a:schemeClr val="bg1"/>
                </a:solidFill>
              </a:rPr>
              <a:t>The first detailed lesson would be the introduction to the unit, while the second lesson would be found near the end of the unit before the final project.</a:t>
            </a:r>
          </a:p>
        </p:txBody>
      </p:sp>
    </p:spTree>
  </p:cSld>
  <p:clrMapOvr>
    <a:masterClrMapping/>
  </p:clrMapOvr>
  <p:transition spd="med">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b="1" dirty="0" smtClean="0">
                <a:solidFill>
                  <a:schemeClr val="bg1"/>
                </a:solidFill>
              </a:rPr>
              <a:t>Aim of the Project</a:t>
            </a:r>
            <a:r>
              <a:rPr lang="en-US" dirty="0" smtClean="0">
                <a:solidFill>
                  <a:schemeClr val="bg1"/>
                </a:solidFill>
              </a:rPr>
              <a:t> </a:t>
            </a:r>
          </a:p>
        </p:txBody>
      </p:sp>
      <p:sp>
        <p:nvSpPr>
          <p:cNvPr id="6147" name="Rectangle 3"/>
          <p:cNvSpPr>
            <a:spLocks noGrp="1" noChangeArrowheads="1"/>
          </p:cNvSpPr>
          <p:nvPr>
            <p:ph sz="quarter" idx="1"/>
          </p:nvPr>
        </p:nvSpPr>
        <p:spPr/>
        <p:txBody>
          <a:bodyPr/>
          <a:lstStyle/>
          <a:p>
            <a:pPr eaLnBrk="1" hangingPunct="1"/>
            <a:r>
              <a:rPr lang="en-US" sz="2400" dirty="0" smtClean="0">
                <a:solidFill>
                  <a:schemeClr val="bg1"/>
                </a:solidFill>
              </a:rPr>
              <a:t>My objective for the students would be for them to understand the rather abstract concepts of the solar system, including where each planet goes in its rotation around the sun and what it is like on each planet with a specific focus on the earth.</a:t>
            </a:r>
            <a:endParaRPr lang="en-US" sz="2400" b="1" dirty="0" smtClean="0">
              <a:solidFill>
                <a:schemeClr val="bg1"/>
              </a:solidFill>
            </a:endParaRPr>
          </a:p>
          <a:p>
            <a:pPr eaLnBrk="1" hangingPunct="1"/>
            <a:r>
              <a:rPr lang="en-US" sz="2400" dirty="0" smtClean="0">
                <a:solidFill>
                  <a:schemeClr val="bg1"/>
                </a:solidFill>
              </a:rPr>
              <a:t>They will demonstrate this knowledge using a variety of resources which include internet hotlists, video clips, podcasts, virtual field trips, and writing activities.</a:t>
            </a:r>
            <a:endParaRPr lang="en-US" sz="2400" b="1" dirty="0" smtClean="0">
              <a:solidFill>
                <a:schemeClr val="bg1"/>
              </a:solidFill>
            </a:endParaRPr>
          </a:p>
        </p:txBody>
      </p:sp>
    </p:spTree>
  </p:cSld>
  <p:clrMapOvr>
    <a:masterClrMapping/>
  </p:clrMapOvr>
  <p:transition spd="med">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b="1" dirty="0" smtClean="0">
                <a:solidFill>
                  <a:schemeClr val="bg1"/>
                </a:solidFill>
              </a:rPr>
              <a:t>Justification</a:t>
            </a:r>
          </a:p>
        </p:txBody>
      </p:sp>
      <p:sp>
        <p:nvSpPr>
          <p:cNvPr id="7171" name="Rectangle 3"/>
          <p:cNvSpPr>
            <a:spLocks noGrp="1" noChangeArrowheads="1"/>
          </p:cNvSpPr>
          <p:nvPr>
            <p:ph sz="quarter" idx="1"/>
          </p:nvPr>
        </p:nvSpPr>
        <p:spPr/>
        <p:txBody>
          <a:bodyPr/>
          <a:lstStyle/>
          <a:p>
            <a:pPr eaLnBrk="1" hangingPunct="1"/>
            <a:r>
              <a:rPr lang="en-US" dirty="0" smtClean="0">
                <a:solidFill>
                  <a:schemeClr val="bg1"/>
                </a:solidFill>
              </a:rPr>
              <a:t>I am using technology to meet these goals in order to provide the students with a variety of resources to learn from in order to differentiate the instruction of this unit.</a:t>
            </a:r>
            <a:endParaRPr lang="en-US" b="1" dirty="0" smtClean="0">
              <a:solidFill>
                <a:schemeClr val="bg1"/>
              </a:solidFill>
            </a:endParaRPr>
          </a:p>
          <a:p>
            <a:pPr eaLnBrk="1" hangingPunct="1"/>
            <a:r>
              <a:rPr lang="en-US" dirty="0" smtClean="0">
                <a:solidFill>
                  <a:schemeClr val="bg1"/>
                </a:solidFill>
              </a:rPr>
              <a:t>Technology supports my curriculum by helping students to stay actively engaged in the lessons and provides a more hands on learning approach where they have more ownership over the lessons at hand.</a:t>
            </a:r>
          </a:p>
        </p:txBody>
      </p:sp>
    </p:spTree>
  </p:cSld>
  <p:clrMapOvr>
    <a:masterClrMapping/>
  </p:clrMapOvr>
  <p:transition spd="med">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b="1" dirty="0" smtClean="0">
                <a:solidFill>
                  <a:schemeClr val="bg1"/>
                </a:solidFill>
              </a:rPr>
              <a:t>Materials</a:t>
            </a:r>
          </a:p>
        </p:txBody>
      </p:sp>
      <p:sp>
        <p:nvSpPr>
          <p:cNvPr id="8195" name="Rectangle 3"/>
          <p:cNvSpPr>
            <a:spLocks noGrp="1" noChangeArrowheads="1"/>
          </p:cNvSpPr>
          <p:nvPr>
            <p:ph sz="quarter" idx="1"/>
          </p:nvPr>
        </p:nvSpPr>
        <p:spPr/>
        <p:txBody>
          <a:bodyPr>
            <a:normAutofit fontScale="85000" lnSpcReduction="20000"/>
          </a:bodyPr>
          <a:lstStyle/>
          <a:p>
            <a:r>
              <a:rPr lang="en-US" dirty="0" smtClean="0"/>
              <a:t>    </a:t>
            </a:r>
            <a:r>
              <a:rPr lang="en-US" dirty="0" smtClean="0">
                <a:solidFill>
                  <a:schemeClr val="bg1"/>
                </a:solidFill>
              </a:rPr>
              <a:t>Computers with internet access</a:t>
            </a:r>
            <a:br>
              <a:rPr lang="en-US" dirty="0" smtClean="0">
                <a:solidFill>
                  <a:schemeClr val="bg1"/>
                </a:solidFill>
              </a:rPr>
            </a:br>
            <a:r>
              <a:rPr lang="en-US" dirty="0" smtClean="0">
                <a:solidFill>
                  <a:schemeClr val="bg1"/>
                </a:solidFill>
              </a:rPr>
              <a:t/>
            </a:r>
            <a:br>
              <a:rPr lang="en-US" dirty="0" smtClean="0">
                <a:solidFill>
                  <a:schemeClr val="bg1"/>
                </a:solidFill>
              </a:rPr>
            </a:br>
            <a:r>
              <a:rPr lang="en-US" dirty="0" smtClean="0">
                <a:solidFill>
                  <a:schemeClr val="bg1"/>
                </a:solidFill>
              </a:rPr>
              <a:t>·         Projector and Screen</a:t>
            </a:r>
            <a:br>
              <a:rPr lang="en-US" dirty="0" smtClean="0">
                <a:solidFill>
                  <a:schemeClr val="bg1"/>
                </a:solidFill>
              </a:rPr>
            </a:br>
            <a:r>
              <a:rPr lang="en-US" dirty="0" smtClean="0">
                <a:solidFill>
                  <a:schemeClr val="bg1"/>
                </a:solidFill>
              </a:rPr>
              <a:t/>
            </a:r>
            <a:br>
              <a:rPr lang="en-US" dirty="0" smtClean="0">
                <a:solidFill>
                  <a:schemeClr val="bg1"/>
                </a:solidFill>
              </a:rPr>
            </a:br>
            <a:r>
              <a:rPr lang="en-US" dirty="0" smtClean="0">
                <a:solidFill>
                  <a:schemeClr val="bg1"/>
                </a:solidFill>
              </a:rPr>
              <a:t>·         Audio Podcast</a:t>
            </a:r>
            <a:br>
              <a:rPr lang="en-US" dirty="0" smtClean="0">
                <a:solidFill>
                  <a:schemeClr val="bg1"/>
                </a:solidFill>
              </a:rPr>
            </a:br>
            <a:r>
              <a:rPr lang="en-US" dirty="0" smtClean="0">
                <a:solidFill>
                  <a:schemeClr val="bg1"/>
                </a:solidFill>
              </a:rPr>
              <a:t/>
            </a:r>
            <a:br>
              <a:rPr lang="en-US" dirty="0" smtClean="0">
                <a:solidFill>
                  <a:schemeClr val="bg1"/>
                </a:solidFill>
              </a:rPr>
            </a:br>
            <a:r>
              <a:rPr lang="en-US" dirty="0" smtClean="0">
                <a:solidFill>
                  <a:schemeClr val="bg1"/>
                </a:solidFill>
              </a:rPr>
              <a:t>·         Hangers</a:t>
            </a:r>
            <a:br>
              <a:rPr lang="en-US" dirty="0" smtClean="0">
                <a:solidFill>
                  <a:schemeClr val="bg1"/>
                </a:solidFill>
              </a:rPr>
            </a:br>
            <a:r>
              <a:rPr lang="en-US" dirty="0" smtClean="0">
                <a:solidFill>
                  <a:schemeClr val="bg1"/>
                </a:solidFill>
              </a:rPr>
              <a:t/>
            </a:r>
            <a:br>
              <a:rPr lang="en-US" dirty="0" smtClean="0">
                <a:solidFill>
                  <a:schemeClr val="bg1"/>
                </a:solidFill>
              </a:rPr>
            </a:br>
            <a:r>
              <a:rPr lang="en-US" dirty="0" smtClean="0">
                <a:solidFill>
                  <a:schemeClr val="bg1"/>
                </a:solidFill>
              </a:rPr>
              <a:t>·         Templates for the planets and sun</a:t>
            </a:r>
            <a:br>
              <a:rPr lang="en-US" dirty="0" smtClean="0">
                <a:solidFill>
                  <a:schemeClr val="bg1"/>
                </a:solidFill>
              </a:rPr>
            </a:br>
            <a:r>
              <a:rPr lang="en-US" dirty="0" smtClean="0">
                <a:solidFill>
                  <a:schemeClr val="bg1"/>
                </a:solidFill>
              </a:rPr>
              <a:t/>
            </a:r>
            <a:br>
              <a:rPr lang="en-US" dirty="0" smtClean="0">
                <a:solidFill>
                  <a:schemeClr val="bg1"/>
                </a:solidFill>
              </a:rPr>
            </a:br>
            <a:r>
              <a:rPr lang="en-US" dirty="0" smtClean="0">
                <a:solidFill>
                  <a:schemeClr val="bg1"/>
                </a:solidFill>
              </a:rPr>
              <a:t>·         String</a:t>
            </a:r>
            <a:br>
              <a:rPr lang="en-US" dirty="0" smtClean="0">
                <a:solidFill>
                  <a:schemeClr val="bg1"/>
                </a:solidFill>
              </a:rPr>
            </a:br>
            <a:r>
              <a:rPr lang="en-US" dirty="0" smtClean="0">
                <a:solidFill>
                  <a:schemeClr val="bg1"/>
                </a:solidFill>
              </a:rPr>
              <a:t/>
            </a:r>
            <a:br>
              <a:rPr lang="en-US" dirty="0" smtClean="0">
                <a:solidFill>
                  <a:schemeClr val="bg1"/>
                </a:solidFill>
              </a:rPr>
            </a:br>
            <a:r>
              <a:rPr lang="en-US" dirty="0" smtClean="0">
                <a:solidFill>
                  <a:schemeClr val="bg1"/>
                </a:solidFill>
              </a:rPr>
              <a:t>·         Crayons</a:t>
            </a:r>
            <a:br>
              <a:rPr lang="en-US" dirty="0" smtClean="0">
                <a:solidFill>
                  <a:schemeClr val="bg1"/>
                </a:solidFill>
              </a:rPr>
            </a:br>
            <a:r>
              <a:rPr lang="en-US" dirty="0" smtClean="0">
                <a:solidFill>
                  <a:schemeClr val="bg1"/>
                </a:solidFill>
              </a:rPr>
              <a:t/>
            </a:r>
            <a:br>
              <a:rPr lang="en-US" dirty="0" smtClean="0">
                <a:solidFill>
                  <a:schemeClr val="bg1"/>
                </a:solidFill>
              </a:rPr>
            </a:br>
            <a:r>
              <a:rPr lang="en-US" dirty="0" smtClean="0">
                <a:solidFill>
                  <a:schemeClr val="bg1"/>
                </a:solidFill>
              </a:rPr>
              <a:t>·         Printer</a:t>
            </a:r>
            <a:br>
              <a:rPr lang="en-US" dirty="0" smtClean="0">
                <a:solidFill>
                  <a:schemeClr val="bg1"/>
                </a:solidFill>
              </a:rPr>
            </a:br>
            <a:r>
              <a:rPr lang="en-US" dirty="0" smtClean="0">
                <a:solidFill>
                  <a:schemeClr val="bg1"/>
                </a:solidFill>
              </a:rPr>
              <a:t/>
            </a:r>
            <a:br>
              <a:rPr lang="en-US" dirty="0" smtClean="0">
                <a:solidFill>
                  <a:schemeClr val="bg1"/>
                </a:solidFill>
              </a:rPr>
            </a:br>
            <a:r>
              <a:rPr lang="en-US" dirty="0" smtClean="0">
                <a:solidFill>
                  <a:schemeClr val="bg1"/>
                </a:solidFill>
              </a:rPr>
              <a:t>·         Bar Graph Worksheet</a:t>
            </a:r>
            <a:br>
              <a:rPr lang="en-US" dirty="0" smtClean="0">
                <a:solidFill>
                  <a:schemeClr val="bg1"/>
                </a:solidFill>
              </a:rPr>
            </a:br>
            <a:r>
              <a:rPr lang="en-US" dirty="0" smtClean="0">
                <a:solidFill>
                  <a:schemeClr val="bg1"/>
                </a:solidFill>
              </a:rPr>
              <a:t/>
            </a:r>
            <a:br>
              <a:rPr lang="en-US" dirty="0" smtClean="0">
                <a:solidFill>
                  <a:schemeClr val="bg1"/>
                </a:solidFill>
              </a:rPr>
            </a:br>
            <a:r>
              <a:rPr lang="en-US" dirty="0" smtClean="0">
                <a:solidFill>
                  <a:schemeClr val="bg1"/>
                </a:solidFill>
              </a:rPr>
              <a:t>·     Pencils</a:t>
            </a:r>
            <a:endParaRPr lang="en-US" dirty="0" smtClean="0">
              <a:solidFill>
                <a:schemeClr val="bg1"/>
              </a:solidFill>
            </a:endParaRPr>
          </a:p>
        </p:txBody>
      </p:sp>
    </p:spTree>
  </p:cSld>
  <p:clrMapOvr>
    <a:masterClrMapping/>
  </p:clrMapOvr>
  <p:transition spd="med">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b="1" dirty="0" smtClean="0">
                <a:solidFill>
                  <a:schemeClr val="bg1"/>
                </a:solidFill>
              </a:rPr>
              <a:t>Time Frame</a:t>
            </a:r>
          </a:p>
        </p:txBody>
      </p:sp>
      <p:sp>
        <p:nvSpPr>
          <p:cNvPr id="9219" name="Rectangle 3"/>
          <p:cNvSpPr>
            <a:spLocks noGrp="1" noChangeArrowheads="1"/>
          </p:cNvSpPr>
          <p:nvPr>
            <p:ph sz="quarter" idx="1"/>
          </p:nvPr>
        </p:nvSpPr>
        <p:spPr/>
        <p:txBody>
          <a:bodyPr/>
          <a:lstStyle/>
          <a:p>
            <a:pPr eaLnBrk="1" hangingPunct="1"/>
            <a:endParaRPr lang="en-US" i="1" dirty="0" smtClean="0"/>
          </a:p>
        </p:txBody>
      </p:sp>
      <p:pic>
        <p:nvPicPr>
          <p:cNvPr id="1028" name="Picture 4"/>
          <p:cNvPicPr>
            <a:picLocks noChangeAspect="1" noChangeArrowheads="1"/>
          </p:cNvPicPr>
          <p:nvPr/>
        </p:nvPicPr>
        <p:blipFill>
          <a:blip r:embed="rId2"/>
          <a:srcRect/>
          <a:stretch>
            <a:fillRect/>
          </a:stretch>
        </p:blipFill>
        <p:spPr bwMode="auto">
          <a:xfrm>
            <a:off x="990600" y="1371600"/>
            <a:ext cx="6838950" cy="5257800"/>
          </a:xfrm>
          <a:prstGeom prst="rect">
            <a:avLst/>
          </a:prstGeom>
          <a:noFill/>
          <a:ln w="9525">
            <a:noFill/>
            <a:miter lim="800000"/>
            <a:headEnd/>
            <a:tailEnd/>
          </a:ln>
          <a:effectLst/>
        </p:spPr>
      </p:pic>
    </p:spTree>
  </p:cSld>
  <p:clrMapOvr>
    <a:masterClrMapping/>
  </p:clrMapOvr>
  <p:transition spd="med">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b="1" dirty="0" smtClean="0">
                <a:solidFill>
                  <a:schemeClr val="bg1"/>
                </a:solidFill>
              </a:rPr>
              <a:t>Graphic Organizer Project</a:t>
            </a:r>
          </a:p>
        </p:txBody>
      </p:sp>
      <p:sp>
        <p:nvSpPr>
          <p:cNvPr id="10243" name="Rectangle 3"/>
          <p:cNvSpPr>
            <a:spLocks noGrp="1" noChangeArrowheads="1"/>
          </p:cNvSpPr>
          <p:nvPr>
            <p:ph sz="quarter" idx="1"/>
          </p:nvPr>
        </p:nvSpPr>
        <p:spPr/>
        <p:txBody>
          <a:bodyPr/>
          <a:lstStyle/>
          <a:p>
            <a:pPr eaLnBrk="1" hangingPunct="1"/>
            <a:r>
              <a:rPr lang="en-US" dirty="0" smtClean="0"/>
              <a:t/>
            </a:r>
            <a:br>
              <a:rPr lang="en-US" dirty="0" smtClean="0"/>
            </a:br>
            <a:r>
              <a:rPr lang="en-US" dirty="0" smtClean="0"/>
              <a:t/>
            </a:r>
            <a:br>
              <a:rPr lang="en-US" dirty="0" smtClean="0"/>
            </a:br>
            <a:endParaRPr lang="en-US" dirty="0" smtClean="0"/>
          </a:p>
        </p:txBody>
      </p:sp>
      <p:pic>
        <p:nvPicPr>
          <p:cNvPr id="2051" name="Picture 3"/>
          <p:cNvPicPr>
            <a:picLocks noChangeAspect="1" noChangeArrowheads="1"/>
          </p:cNvPicPr>
          <p:nvPr/>
        </p:nvPicPr>
        <p:blipFill>
          <a:blip r:embed="rId2"/>
          <a:srcRect/>
          <a:stretch>
            <a:fillRect/>
          </a:stretch>
        </p:blipFill>
        <p:spPr bwMode="auto">
          <a:xfrm>
            <a:off x="1295400" y="1371601"/>
            <a:ext cx="6659797" cy="5029200"/>
          </a:xfrm>
          <a:prstGeom prst="rect">
            <a:avLst/>
          </a:prstGeom>
          <a:noFill/>
          <a:ln w="9525">
            <a:noFill/>
            <a:miter lim="800000"/>
            <a:headEnd/>
            <a:tailEnd/>
          </a:ln>
          <a:effectLst/>
        </p:spPr>
      </p:pic>
    </p:spTree>
  </p:cSld>
  <p:clrMapOvr>
    <a:masterClrMapping/>
  </p:clrMapOvr>
  <p:transition spd="med">
    <p:rand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464</TotalTime>
  <Words>603</Words>
  <Application>Microsoft Office PowerPoint</Application>
  <PresentationFormat>On-screen Show (4:3)</PresentationFormat>
  <Paragraphs>45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Oriel</vt:lpstr>
      <vt:lpstr>The Solar System</vt:lpstr>
      <vt:lpstr>Slide 2</vt:lpstr>
      <vt:lpstr>Introduction</vt:lpstr>
      <vt:lpstr>The Context of My Project </vt:lpstr>
      <vt:lpstr>Aim of the Project </vt:lpstr>
      <vt:lpstr>Justification</vt:lpstr>
      <vt:lpstr>Materials</vt:lpstr>
      <vt:lpstr>Time Frame</vt:lpstr>
      <vt:lpstr>Graphic Organizer Project</vt:lpstr>
      <vt:lpstr>All NYS and ISTE Learning Standards covered within the unit  </vt:lpstr>
      <vt:lpstr>Standards cont.</vt:lpstr>
      <vt:lpstr>Filamentality Project </vt:lpstr>
      <vt:lpstr>Lesson Plans</vt:lpstr>
      <vt:lpstr>Lesson Plans cont.</vt:lpstr>
      <vt:lpstr>My Final Project Presentation  for the Class  </vt:lpstr>
    </vt:vector>
  </TitlesOfParts>
  <Company>Molloy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Plan</dc:title>
  <dc:creator>HP</dc:creator>
  <cp:lastModifiedBy>User</cp:lastModifiedBy>
  <cp:revision>44</cp:revision>
  <dcterms:created xsi:type="dcterms:W3CDTF">2006-07-26T20:33:30Z</dcterms:created>
  <dcterms:modified xsi:type="dcterms:W3CDTF">2010-06-24T21:56:48Z</dcterms:modified>
</cp:coreProperties>
</file>